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"/>
  </p:handoutMasterIdLst>
  <p:sldIdLst>
    <p:sldId id="256" r:id="rId2"/>
  </p:sldIdLst>
  <p:sldSz cx="30275213" cy="42803763"/>
  <p:notesSz cx="6858000" cy="9144000"/>
  <p:defaultTextStyle>
    <a:defPPr>
      <a:defRPr lang="en-US"/>
    </a:defPPr>
    <a:lvl1pPr marL="0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7941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5882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3823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1764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39705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7646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5587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3528" algn="l" defTabSz="208794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9666" autoAdjust="0"/>
  </p:normalViewPr>
  <p:slideViewPr>
    <p:cSldViewPr snapToGrid="0" snapToObjects="1">
      <p:cViewPr>
        <p:scale>
          <a:sx n="40" d="100"/>
          <a:sy n="40" d="100"/>
        </p:scale>
        <p:origin x="-896" y="1560"/>
      </p:cViewPr>
      <p:guideLst>
        <p:guide orient="horz" pos="13482"/>
        <p:guide pos="95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handoutMaster" Target="handoutMasters/handoutMaster1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Relationship Id="rId2" Type="http://schemas.openxmlformats.org/officeDocument/2006/relationships/image" Target="../media/image2.emf"/><Relationship Id="rId3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A99F8D-7532-E849-9779-8ECDAAD4ACF2}" type="datetimeFigureOut">
              <a:rPr lang="en-US" smtClean="0"/>
              <a:t>6/10/15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5A46F8-C8C6-7B47-86DF-613A32F77C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910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13296913"/>
            <a:ext cx="25733931" cy="917506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282" y="24255466"/>
            <a:ext cx="21192649" cy="1093873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87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75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6382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51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397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2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155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03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917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63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76283" y="10700944"/>
            <a:ext cx="22548726" cy="22794985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14332" y="10700944"/>
            <a:ext cx="67157362" cy="22794985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29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988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1533" y="27505384"/>
            <a:ext cx="25733931" cy="8501303"/>
          </a:xfrm>
        </p:spPr>
        <p:txBody>
          <a:bodyPr anchor="t"/>
          <a:lstStyle>
            <a:lvl1pPr algn="l">
              <a:defRPr sz="18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1533" y="18142064"/>
            <a:ext cx="25733931" cy="9363320"/>
          </a:xfrm>
        </p:spPr>
        <p:txBody>
          <a:bodyPr anchor="b"/>
          <a:lstStyle>
            <a:lvl1pPr marL="0" indent="0">
              <a:buNone/>
              <a:defRPr sz="9100">
                <a:solidFill>
                  <a:schemeClr val="tx1">
                    <a:tint val="75000"/>
                  </a:schemeClr>
                </a:solidFill>
              </a:defRPr>
            </a:lvl1pPr>
            <a:lvl2pPr marL="2087941" indent="0">
              <a:buNone/>
              <a:defRPr sz="8200">
                <a:solidFill>
                  <a:schemeClr val="tx1">
                    <a:tint val="75000"/>
                  </a:schemeClr>
                </a:solidFill>
              </a:defRPr>
            </a:lvl2pPr>
            <a:lvl3pPr marL="4175882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6382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5176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3970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27646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1558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03528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41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4332" y="62332983"/>
            <a:ext cx="44850417" cy="1763178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69338" y="62332983"/>
            <a:ext cx="44855671" cy="1763178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100"/>
            </a:lvl3pPr>
            <a:lvl4pPr>
              <a:defRPr sz="8200"/>
            </a:lvl4pPr>
            <a:lvl5pPr>
              <a:defRPr sz="8200"/>
            </a:lvl5pPr>
            <a:lvl6pPr>
              <a:defRPr sz="8200"/>
            </a:lvl6pPr>
            <a:lvl7pPr>
              <a:defRPr sz="8200"/>
            </a:lvl7pPr>
            <a:lvl8pPr>
              <a:defRPr sz="8200"/>
            </a:lvl8pPr>
            <a:lvl9pPr>
              <a:defRPr sz="8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8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1" y="1714135"/>
            <a:ext cx="27247692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581308"/>
            <a:ext cx="13376810" cy="399303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941" indent="0">
              <a:buNone/>
              <a:defRPr sz="9100" b="1"/>
            </a:lvl2pPr>
            <a:lvl3pPr marL="4175882" indent="0">
              <a:buNone/>
              <a:defRPr sz="8200" b="1"/>
            </a:lvl3pPr>
            <a:lvl4pPr marL="6263823" indent="0">
              <a:buNone/>
              <a:defRPr sz="7300" b="1"/>
            </a:lvl4pPr>
            <a:lvl5pPr marL="8351764" indent="0">
              <a:buNone/>
              <a:defRPr sz="7300" b="1"/>
            </a:lvl5pPr>
            <a:lvl6pPr marL="10439705" indent="0">
              <a:buNone/>
              <a:defRPr sz="7300" b="1"/>
            </a:lvl6pPr>
            <a:lvl7pPr marL="12527646" indent="0">
              <a:buNone/>
              <a:defRPr sz="7300" b="1"/>
            </a:lvl7pPr>
            <a:lvl8pPr marL="14615587" indent="0">
              <a:buNone/>
              <a:defRPr sz="7300" b="1"/>
            </a:lvl8pPr>
            <a:lvl9pPr marL="16703528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761" y="13574342"/>
            <a:ext cx="13376810" cy="24661708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89" y="9581308"/>
            <a:ext cx="13382065" cy="3993033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87941" indent="0">
              <a:buNone/>
              <a:defRPr sz="9100" b="1"/>
            </a:lvl2pPr>
            <a:lvl3pPr marL="4175882" indent="0">
              <a:buNone/>
              <a:defRPr sz="8200" b="1"/>
            </a:lvl3pPr>
            <a:lvl4pPr marL="6263823" indent="0">
              <a:buNone/>
              <a:defRPr sz="7300" b="1"/>
            </a:lvl4pPr>
            <a:lvl5pPr marL="8351764" indent="0">
              <a:buNone/>
              <a:defRPr sz="7300" b="1"/>
            </a:lvl5pPr>
            <a:lvl6pPr marL="10439705" indent="0">
              <a:buNone/>
              <a:defRPr sz="7300" b="1"/>
            </a:lvl6pPr>
            <a:lvl7pPr marL="12527646" indent="0">
              <a:buNone/>
              <a:defRPr sz="7300" b="1"/>
            </a:lvl7pPr>
            <a:lvl8pPr marL="14615587" indent="0">
              <a:buNone/>
              <a:defRPr sz="7300" b="1"/>
            </a:lvl8pPr>
            <a:lvl9pPr marL="16703528" indent="0">
              <a:buNone/>
              <a:defRPr sz="7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89" y="13574342"/>
            <a:ext cx="13382065" cy="24661708"/>
          </a:xfrm>
        </p:spPr>
        <p:txBody>
          <a:bodyPr/>
          <a:lstStyle>
            <a:lvl1pPr>
              <a:defRPr sz="11000"/>
            </a:lvl1pPr>
            <a:lvl2pPr>
              <a:defRPr sz="9100"/>
            </a:lvl2pPr>
            <a:lvl3pPr>
              <a:defRPr sz="82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913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74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60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763" y="1704224"/>
            <a:ext cx="9960336" cy="7252860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6767" y="1704227"/>
            <a:ext cx="16924685" cy="36531826"/>
          </a:xfrm>
        </p:spPr>
        <p:txBody>
          <a:bodyPr/>
          <a:lstStyle>
            <a:lvl1pPr>
              <a:defRPr sz="14600"/>
            </a:lvl1pPr>
            <a:lvl2pPr>
              <a:defRPr sz="12800"/>
            </a:lvl2pPr>
            <a:lvl3pPr>
              <a:defRPr sz="11000"/>
            </a:lvl3pPr>
            <a:lvl4pPr>
              <a:defRPr sz="9100"/>
            </a:lvl4pPr>
            <a:lvl5pPr>
              <a:defRPr sz="9100"/>
            </a:lvl5pPr>
            <a:lvl6pPr>
              <a:defRPr sz="9100"/>
            </a:lvl6pPr>
            <a:lvl7pPr>
              <a:defRPr sz="9100"/>
            </a:lvl7pPr>
            <a:lvl8pPr>
              <a:defRPr sz="9100"/>
            </a:lvl8pPr>
            <a:lvl9pPr>
              <a:defRPr sz="9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763" y="8957087"/>
            <a:ext cx="9960336" cy="29278966"/>
          </a:xfrm>
        </p:spPr>
        <p:txBody>
          <a:bodyPr/>
          <a:lstStyle>
            <a:lvl1pPr marL="0" indent="0">
              <a:buNone/>
              <a:defRPr sz="6400"/>
            </a:lvl1pPr>
            <a:lvl2pPr marL="2087941" indent="0">
              <a:buNone/>
              <a:defRPr sz="5500"/>
            </a:lvl2pPr>
            <a:lvl3pPr marL="4175882" indent="0">
              <a:buNone/>
              <a:defRPr sz="4600"/>
            </a:lvl3pPr>
            <a:lvl4pPr marL="6263823" indent="0">
              <a:buNone/>
              <a:defRPr sz="4100"/>
            </a:lvl4pPr>
            <a:lvl5pPr marL="8351764" indent="0">
              <a:buNone/>
              <a:defRPr sz="4100"/>
            </a:lvl5pPr>
            <a:lvl6pPr marL="10439705" indent="0">
              <a:buNone/>
              <a:defRPr sz="4100"/>
            </a:lvl6pPr>
            <a:lvl7pPr marL="12527646" indent="0">
              <a:buNone/>
              <a:defRPr sz="4100"/>
            </a:lvl7pPr>
            <a:lvl8pPr marL="14615587" indent="0">
              <a:buNone/>
              <a:defRPr sz="4100"/>
            </a:lvl8pPr>
            <a:lvl9pPr marL="1670352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57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154" y="29962634"/>
            <a:ext cx="18165128" cy="3537259"/>
          </a:xfrm>
        </p:spPr>
        <p:txBody>
          <a:bodyPr anchor="b"/>
          <a:lstStyle>
            <a:lvl1pPr algn="l"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154" y="3824595"/>
            <a:ext cx="18165128" cy="25682258"/>
          </a:xfrm>
        </p:spPr>
        <p:txBody>
          <a:bodyPr/>
          <a:lstStyle>
            <a:lvl1pPr marL="0" indent="0">
              <a:buNone/>
              <a:defRPr sz="14600"/>
            </a:lvl1pPr>
            <a:lvl2pPr marL="2087941" indent="0">
              <a:buNone/>
              <a:defRPr sz="12800"/>
            </a:lvl2pPr>
            <a:lvl3pPr marL="4175882" indent="0">
              <a:buNone/>
              <a:defRPr sz="11000"/>
            </a:lvl3pPr>
            <a:lvl4pPr marL="6263823" indent="0">
              <a:buNone/>
              <a:defRPr sz="9100"/>
            </a:lvl4pPr>
            <a:lvl5pPr marL="8351764" indent="0">
              <a:buNone/>
              <a:defRPr sz="9100"/>
            </a:lvl5pPr>
            <a:lvl6pPr marL="10439705" indent="0">
              <a:buNone/>
              <a:defRPr sz="9100"/>
            </a:lvl6pPr>
            <a:lvl7pPr marL="12527646" indent="0">
              <a:buNone/>
              <a:defRPr sz="9100"/>
            </a:lvl7pPr>
            <a:lvl8pPr marL="14615587" indent="0">
              <a:buNone/>
              <a:defRPr sz="9100"/>
            </a:lvl8pPr>
            <a:lvl9pPr marL="16703528" indent="0">
              <a:buNone/>
              <a:defRPr sz="91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154" y="33499893"/>
            <a:ext cx="18165128" cy="5023494"/>
          </a:xfrm>
        </p:spPr>
        <p:txBody>
          <a:bodyPr/>
          <a:lstStyle>
            <a:lvl1pPr marL="0" indent="0">
              <a:buNone/>
              <a:defRPr sz="6400"/>
            </a:lvl1pPr>
            <a:lvl2pPr marL="2087941" indent="0">
              <a:buNone/>
              <a:defRPr sz="5500"/>
            </a:lvl2pPr>
            <a:lvl3pPr marL="4175882" indent="0">
              <a:buNone/>
              <a:defRPr sz="4600"/>
            </a:lvl3pPr>
            <a:lvl4pPr marL="6263823" indent="0">
              <a:buNone/>
              <a:defRPr sz="4100"/>
            </a:lvl4pPr>
            <a:lvl5pPr marL="8351764" indent="0">
              <a:buNone/>
              <a:defRPr sz="4100"/>
            </a:lvl5pPr>
            <a:lvl6pPr marL="10439705" indent="0">
              <a:buNone/>
              <a:defRPr sz="4100"/>
            </a:lvl6pPr>
            <a:lvl7pPr marL="12527646" indent="0">
              <a:buNone/>
              <a:defRPr sz="4100"/>
            </a:lvl7pPr>
            <a:lvl8pPr marL="14615587" indent="0">
              <a:buNone/>
              <a:defRPr sz="4100"/>
            </a:lvl8pPr>
            <a:lvl9pPr marL="16703528" indent="0">
              <a:buNone/>
              <a:defRPr sz="41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243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761" y="1714135"/>
            <a:ext cx="27247692" cy="7133961"/>
          </a:xfrm>
          <a:prstGeom prst="rect">
            <a:avLst/>
          </a:prstGeom>
        </p:spPr>
        <p:txBody>
          <a:bodyPr vert="horz" lIns="417588" tIns="208794" rIns="417588" bIns="208794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761" y="9987548"/>
            <a:ext cx="27247692" cy="28248505"/>
          </a:xfrm>
          <a:prstGeom prst="rect">
            <a:avLst/>
          </a:prstGeom>
        </p:spPr>
        <p:txBody>
          <a:bodyPr vert="horz" lIns="417588" tIns="208794" rIns="417588" bIns="208794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761" y="39672750"/>
            <a:ext cx="7064216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C9077-B277-F745-9D71-3F4FF9C4ED6C}" type="datetimeFigureOut">
              <a:rPr lang="en-US" smtClean="0"/>
              <a:t>6/10/15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4031" y="39672750"/>
            <a:ext cx="9587151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7236" y="39672750"/>
            <a:ext cx="7064216" cy="2278904"/>
          </a:xfrm>
          <a:prstGeom prst="rect">
            <a:avLst/>
          </a:prstGeom>
        </p:spPr>
        <p:txBody>
          <a:bodyPr vert="horz" lIns="417588" tIns="208794" rIns="417588" bIns="208794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E21DF7-A0E4-1545-8769-915640D190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0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87941" rtl="0" eaLnBrk="1" latinLnBrk="0" hangingPunct="1">
        <a:spcBef>
          <a:spcPct val="0"/>
        </a:spcBef>
        <a:buNone/>
        <a:defRPr sz="20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65956" indent="-1565956" algn="l" defTabSz="2087941" rtl="0" eaLnBrk="1" latinLnBrk="0" hangingPunct="1">
        <a:spcBef>
          <a:spcPct val="20000"/>
        </a:spcBef>
        <a:buFont typeface="Arial"/>
        <a:buChar char="•"/>
        <a:defRPr sz="14600" kern="1200">
          <a:solidFill>
            <a:schemeClr val="tx1"/>
          </a:solidFill>
          <a:latin typeface="+mn-lt"/>
          <a:ea typeface="+mn-ea"/>
          <a:cs typeface="+mn-cs"/>
        </a:defRPr>
      </a:lvl1pPr>
      <a:lvl2pPr marL="2268538" indent="-1362075" algn="l" defTabSz="2087941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19852" indent="-1043970" algn="l" defTabSz="2087941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07793" indent="-1043970" algn="l" defTabSz="2087941" rtl="0" eaLnBrk="1" latinLnBrk="0" hangingPunct="1">
        <a:spcBef>
          <a:spcPct val="20000"/>
        </a:spcBef>
        <a:buFont typeface="Arial"/>
        <a:buChar char="–"/>
        <a:defRPr sz="9100" kern="1200">
          <a:solidFill>
            <a:schemeClr val="tx1"/>
          </a:solidFill>
          <a:latin typeface="+mn-lt"/>
          <a:ea typeface="+mn-ea"/>
          <a:cs typeface="+mn-cs"/>
        </a:defRPr>
      </a:lvl4pPr>
      <a:lvl5pPr marL="9395734" indent="-1043970" algn="l" defTabSz="2087941" rtl="0" eaLnBrk="1" latinLnBrk="0" hangingPunct="1">
        <a:spcBef>
          <a:spcPct val="20000"/>
        </a:spcBef>
        <a:buFont typeface="Arial"/>
        <a:buChar char="»"/>
        <a:defRPr sz="91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3675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1616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59557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7747498" indent="-1043970" algn="l" defTabSz="2087941" rtl="0" eaLnBrk="1" latinLnBrk="0" hangingPunct="1">
        <a:spcBef>
          <a:spcPct val="20000"/>
        </a:spcBef>
        <a:buFont typeface="Arial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7941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5882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3823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1764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39705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7646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5587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3528" algn="l" defTabSz="208794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oleObject" Target="../embeddings/oleObject2.bin"/><Relationship Id="rId23" Type="http://schemas.openxmlformats.org/officeDocument/2006/relationships/image" Target="../media/image2.emf"/><Relationship Id="rId24" Type="http://schemas.openxmlformats.org/officeDocument/2006/relationships/oleObject" Target="../embeddings/oleObject3.bin"/><Relationship Id="rId25" Type="http://schemas.openxmlformats.org/officeDocument/2006/relationships/image" Target="../media/image3.emf"/><Relationship Id="rId26" Type="http://schemas.openxmlformats.org/officeDocument/2006/relationships/image" Target="../media/image21.jpeg"/><Relationship Id="rId27" Type="http://schemas.openxmlformats.org/officeDocument/2006/relationships/image" Target="../media/image22.jpeg"/><Relationship Id="rId28" Type="http://schemas.openxmlformats.org/officeDocument/2006/relationships/image" Target="../media/image23.png"/><Relationship Id="rId29" Type="http://schemas.openxmlformats.org/officeDocument/2006/relationships/image" Target="../media/image24.png"/><Relationship Id="rId30" Type="http://schemas.openxmlformats.org/officeDocument/2006/relationships/image" Target="../media/image25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oleObject" Target="../embeddings/oleObject1.bin"/><Relationship Id="rId13" Type="http://schemas.openxmlformats.org/officeDocument/2006/relationships/image" Target="../media/image1.emf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emf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al_phase_schematic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" t="8883" b="7790"/>
          <a:stretch/>
        </p:blipFill>
        <p:spPr>
          <a:xfrm rot="5400000">
            <a:off x="11048043" y="6997932"/>
            <a:ext cx="8179127" cy="9100897"/>
          </a:xfrm>
          <a:prstGeom prst="rect">
            <a:avLst/>
          </a:prstGeom>
        </p:spPr>
      </p:pic>
      <p:pic>
        <p:nvPicPr>
          <p:cNvPr id="30" name="Picture 29" descr="sample_sp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8"/>
          <a:stretch/>
        </p:blipFill>
        <p:spPr>
          <a:xfrm>
            <a:off x="11151122" y="24183718"/>
            <a:ext cx="5598470" cy="3376505"/>
          </a:xfrm>
          <a:prstGeom prst="rect">
            <a:avLst/>
          </a:prstGeom>
        </p:spPr>
      </p:pic>
      <p:pic>
        <p:nvPicPr>
          <p:cNvPr id="29" name="Picture 28" descr="HPGe_cal_grids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6467" r="7601"/>
          <a:stretch/>
        </p:blipFill>
        <p:spPr>
          <a:xfrm>
            <a:off x="17509756" y="27187188"/>
            <a:ext cx="6580834" cy="4627808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4249467" y="419104"/>
            <a:ext cx="21776279" cy="4508314"/>
          </a:xfrm>
        </p:spPr>
        <p:txBody>
          <a:bodyPr>
            <a:noAutofit/>
          </a:bodyPr>
          <a:lstStyle/>
          <a:p>
            <a:r>
              <a:rPr lang="en-US" sz="7200" dirty="0">
                <a:latin typeface="Lucida Fax"/>
                <a:cs typeface="Lucida Fax"/>
              </a:rPr>
              <a:t>Measurement of the </a:t>
            </a:r>
            <a:r>
              <a:rPr lang="en-US" sz="7200" dirty="0" smtClean="0">
                <a:latin typeface="Lucida Fax"/>
                <a:cs typeface="Lucida Fax"/>
              </a:rPr>
              <a:t>Light and Charge Yield </a:t>
            </a:r>
            <a:r>
              <a:rPr lang="en-US" sz="7200" dirty="0">
                <a:latin typeface="Lucida Fax"/>
                <a:cs typeface="Lucida Fax"/>
              </a:rPr>
              <a:t>of Low </a:t>
            </a:r>
            <a:r>
              <a:rPr lang="en-US" sz="7200" dirty="0" smtClean="0">
                <a:latin typeface="Lucida Fax"/>
                <a:cs typeface="Lucida Fax"/>
              </a:rPr>
              <a:t>Energy Electronic and Nuclear Recoils </a:t>
            </a:r>
            <a:r>
              <a:rPr lang="en-US" sz="7200" dirty="0">
                <a:latin typeface="Lucida Fax"/>
                <a:cs typeface="Lucida Fax"/>
              </a:rPr>
              <a:t>in Liquid Xenon </a:t>
            </a:r>
            <a:r>
              <a:rPr lang="en-US" sz="7200" dirty="0" smtClean="0">
                <a:latin typeface="Lucida Fax"/>
                <a:cs typeface="Lucida Fax"/>
              </a:rPr>
              <a:t>for </a:t>
            </a:r>
            <a:r>
              <a:rPr lang="en-US" sz="7200" dirty="0">
                <a:latin typeface="Lucida Fax"/>
                <a:cs typeface="Lucida Fax"/>
              </a:rPr>
              <a:t>Different Electric </a:t>
            </a:r>
            <a:r>
              <a:rPr lang="en-US" sz="7200" dirty="0" smtClean="0">
                <a:latin typeface="Lucida Fax"/>
                <a:cs typeface="Lucida Fax"/>
              </a:rPr>
              <a:t>Fields</a:t>
            </a:r>
            <a:endParaRPr lang="en-US" sz="7200" dirty="0">
              <a:latin typeface="Lucida Fax"/>
              <a:cs typeface="Lucida Fax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6857" y="799100"/>
            <a:ext cx="3779831" cy="38743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740564" y="680754"/>
            <a:ext cx="4534649" cy="399267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830919" y="5048351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983319" y="466984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983319" y="4989761"/>
            <a:ext cx="28460975" cy="1683588"/>
          </a:xfrm>
          <a:prstGeom prst="rect">
            <a:avLst/>
          </a:prstGeom>
        </p:spPr>
        <p:txBody>
          <a:bodyPr vert="horz" lIns="417588" tIns="208794" rIns="417588" bIns="208794" rtlCol="0" anchor="ctr">
            <a:noAutofit/>
          </a:bodyPr>
          <a:lstStyle>
            <a:lvl1pPr algn="ctr" defTabSz="2087941" rtl="0" eaLnBrk="1" latinLnBrk="0" hangingPunct="1">
              <a:spcBef>
                <a:spcPct val="0"/>
              </a:spcBef>
              <a:buNone/>
              <a:defRPr sz="20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600" b="1" dirty="0" smtClean="0">
                <a:latin typeface="Lucida Fax"/>
                <a:cs typeface="Lucida Fax"/>
              </a:rPr>
              <a:t>M. D. Anthony</a:t>
            </a:r>
            <a:r>
              <a:rPr lang="en-US" sz="5600" dirty="0" smtClean="0">
                <a:latin typeface="Lucida Fax"/>
                <a:cs typeface="Lucida Fax"/>
              </a:rPr>
              <a:t>, E. </a:t>
            </a:r>
            <a:r>
              <a:rPr lang="en-US" sz="5600" dirty="0" err="1" smtClean="0">
                <a:latin typeface="Lucida Fax"/>
                <a:cs typeface="Lucida Fax"/>
              </a:rPr>
              <a:t>Aprile</a:t>
            </a:r>
            <a:r>
              <a:rPr lang="en-US" sz="5600" dirty="0" smtClean="0">
                <a:latin typeface="Lucida Fax"/>
                <a:cs typeface="Lucida Fax"/>
              </a:rPr>
              <a:t>, L. W. </a:t>
            </a:r>
            <a:r>
              <a:rPr lang="en-US" sz="5600" dirty="0" err="1" smtClean="0">
                <a:latin typeface="Lucida Fax"/>
                <a:cs typeface="Lucida Fax"/>
              </a:rPr>
              <a:t>Goetzke</a:t>
            </a:r>
            <a:r>
              <a:rPr lang="en-US" sz="5600" dirty="0" smtClean="0">
                <a:latin typeface="Lucida Fax"/>
                <a:cs typeface="Lucida Fax"/>
              </a:rPr>
              <a:t>,  G. </a:t>
            </a:r>
            <a:r>
              <a:rPr lang="en-US" sz="5600" dirty="0" err="1" smtClean="0">
                <a:latin typeface="Lucida Fax"/>
                <a:cs typeface="Lucida Fax"/>
              </a:rPr>
              <a:t>Plante</a:t>
            </a:r>
            <a:r>
              <a:rPr lang="en-US" sz="5600" dirty="0" smtClean="0">
                <a:latin typeface="Lucida Fax"/>
                <a:cs typeface="Lucida Fax"/>
              </a:rPr>
              <a:t>, and M. Weber</a:t>
            </a:r>
            <a:endParaRPr lang="en-US" sz="5600" baseline="30000" dirty="0" smtClean="0">
              <a:latin typeface="Lucida Fax"/>
              <a:cs typeface="Lucida Fax"/>
            </a:endParaRPr>
          </a:p>
          <a:p>
            <a:r>
              <a:rPr lang="en-US" sz="3600" i="1" dirty="0" smtClean="0">
                <a:latin typeface="Lucida Fax"/>
                <a:cs typeface="Lucida Fax"/>
              </a:rPr>
              <a:t>Columbia University, New York, NY</a:t>
            </a:r>
            <a:endParaRPr lang="en-US" sz="3600" i="1" dirty="0">
              <a:latin typeface="Lucida Fax"/>
              <a:cs typeface="Lucida Fax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830919" y="6895705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dual_phase_tpc_neriX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6759" y="8881108"/>
            <a:ext cx="7608839" cy="9846732"/>
          </a:xfrm>
          <a:prstGeom prst="rect">
            <a:avLst/>
          </a:prstGeom>
        </p:spPr>
      </p:pic>
      <p:sp>
        <p:nvSpPr>
          <p:cNvPr id="16" name="Content Placeholder 6"/>
          <p:cNvSpPr txBox="1">
            <a:spLocks/>
          </p:cNvSpPr>
          <p:nvPr/>
        </p:nvSpPr>
        <p:spPr>
          <a:xfrm>
            <a:off x="457199" y="6981872"/>
            <a:ext cx="10230599" cy="4898338"/>
          </a:xfrm>
          <a:prstGeom prst="rect">
            <a:avLst/>
          </a:prstGeom>
        </p:spPr>
        <p:txBody>
          <a:bodyPr vert="horz" lIns="417588" tIns="208794" rIns="417588" bIns="208794" rtlCol="0">
            <a:normAutofit/>
          </a:bodyPr>
          <a:lstStyle>
            <a:lvl1pPr marL="0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4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087941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175882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1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263823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351764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439705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527646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615587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03528" indent="0" algn="ctr" defTabSz="2087941" rtl="0" eaLnBrk="1" latinLnBrk="0" hangingPunct="1">
              <a:spcBef>
                <a:spcPct val="20000"/>
              </a:spcBef>
              <a:buFont typeface="Arial"/>
              <a:buNone/>
              <a:defRPr sz="9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83" y="6926713"/>
            <a:ext cx="113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Dual-Phase </a:t>
            </a:r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LXe TPC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4567" y="8008881"/>
            <a:ext cx="106986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</a:rPr>
              <a:t>Simultaneous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detection of light and charge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b="1" dirty="0" smtClean="0">
                <a:latin typeface="Lucida Fax"/>
                <a:cs typeface="Lucida Fax"/>
                <a:sym typeface="Wingdings"/>
              </a:rPr>
              <a:t>S1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: Prompt light emission from interaction in LXe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b="1" dirty="0" smtClean="0">
                <a:latin typeface="Lucida Fax"/>
                <a:cs typeface="Lucida Fax"/>
                <a:sym typeface="Wingdings"/>
              </a:rPr>
              <a:t>S2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: Complementary signal from acceleration of electrons through </a:t>
            </a:r>
            <a:r>
              <a:rPr lang="en-US" sz="2800" dirty="0" err="1" smtClean="0">
                <a:latin typeface="Lucida Fax"/>
                <a:cs typeface="Lucida Fax"/>
                <a:sym typeface="Wingdings"/>
              </a:rPr>
              <a:t>GXe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after electrons drift through LXe</a:t>
            </a: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37352" y="16459110"/>
            <a:ext cx="287069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atin typeface="Lucida Fax"/>
                <a:cs typeface="Lucida Fax"/>
                <a:sym typeface="Wingdings"/>
              </a:rPr>
              <a:t>Given an electronic or nuclear recoil at a certain energy in an electric field, how much light and charge do you expect to be produced?</a:t>
            </a:r>
            <a:endParaRPr lang="en-US" sz="4800" dirty="0" smtClean="0">
              <a:latin typeface="Lucida Fax"/>
              <a:cs typeface="Lucida Fax"/>
              <a:sym typeface="Wingding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830919" y="18256164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30919" y="16225709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9266" y="10273152"/>
            <a:ext cx="6834838" cy="5613111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094085" y="12787196"/>
            <a:ext cx="2593713" cy="83099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Leads to S2</a:t>
            </a:r>
            <a:r>
              <a:rPr lang="en-US" sz="2400" b="1" dirty="0" smtClean="0">
                <a:latin typeface="Lucida Fax"/>
                <a:cs typeface="Lucida Fax"/>
              </a:rPr>
              <a:t> </a:t>
            </a:r>
            <a:r>
              <a:rPr lang="en-US" sz="2400" b="1" dirty="0" smtClean="0">
                <a:solidFill>
                  <a:srgbClr val="FF0000"/>
                </a:solidFill>
                <a:latin typeface="Lucida Fax"/>
                <a:cs typeface="Lucida Fax"/>
              </a:rPr>
              <a:t>if remains free</a:t>
            </a:r>
            <a:endParaRPr lang="en-US" sz="2400" b="1" dirty="0">
              <a:solidFill>
                <a:srgbClr val="FF0000"/>
              </a:solidFill>
              <a:latin typeface="Lucida Fax"/>
              <a:cs typeface="Lucida Fax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 flipH="1">
            <a:off x="5712470" y="14297956"/>
            <a:ext cx="405786" cy="431039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247149" y="13937510"/>
            <a:ext cx="66073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S1</a:t>
            </a:r>
            <a:endParaRPr lang="en-US" sz="2400" b="1" dirty="0">
              <a:solidFill>
                <a:srgbClr val="FF0000"/>
              </a:solidFill>
              <a:latin typeface="Lucida Fax"/>
              <a:cs typeface="Lucida Fax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099962" y="13741038"/>
            <a:ext cx="660738" cy="46166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S1</a:t>
            </a:r>
            <a:endParaRPr lang="en-US" sz="2400" b="1" dirty="0">
              <a:solidFill>
                <a:srgbClr val="FF0000"/>
              </a:solidFill>
              <a:latin typeface="Lucida Fax"/>
              <a:cs typeface="Lucida Fax"/>
            </a:endParaRP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2555827" y="14303922"/>
            <a:ext cx="234930" cy="480216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226613" y="11937395"/>
            <a:ext cx="658588" cy="726942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9020840" y="6923760"/>
            <a:ext cx="1133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Light and Charge Yield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9539219" y="8008881"/>
            <a:ext cx="10464384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Light and charge yield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as a function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of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energy and drift 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field unknown at low energies</a:t>
            </a:r>
            <a:endParaRPr lang="en-US" sz="2800" dirty="0" smtClean="0">
              <a:latin typeface="Lucida Fax"/>
              <a:cs typeface="Lucida Fax"/>
              <a:sym typeface="Wingdings"/>
            </a:endParaRP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Light Yield = Photoelectrons / Energy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Charge Yield = Free Electrons / Energy</a:t>
            </a: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4382889" y="21710128"/>
            <a:ext cx="5593260" cy="9794090"/>
            <a:chOff x="10420854" y="23315124"/>
            <a:chExt cx="9433505" cy="16518559"/>
          </a:xfrm>
        </p:grpSpPr>
        <p:grpSp>
          <p:nvGrpSpPr>
            <p:cNvPr id="15" name="Group 14"/>
            <p:cNvGrpSpPr/>
            <p:nvPr/>
          </p:nvGrpSpPr>
          <p:grpSpPr>
            <a:xfrm>
              <a:off x="10420854" y="23315124"/>
              <a:ext cx="9433505" cy="16518559"/>
              <a:chOff x="10687798" y="15786197"/>
              <a:chExt cx="9433505" cy="1651855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687798" y="23307552"/>
                <a:ext cx="9433505" cy="8997204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687798" y="15786197"/>
                <a:ext cx="9433505" cy="7508895"/>
              </a:xfrm>
              <a:prstGeom prst="rect">
                <a:avLst/>
              </a:prstGeom>
            </p:spPr>
          </p:pic>
        </p:grpSp>
        <p:graphicFrame>
          <p:nvGraphicFramePr>
            <p:cNvPr id="56" name="Object 5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88977142"/>
                </p:ext>
              </p:extLst>
            </p:nvPr>
          </p:nvGraphicFramePr>
          <p:xfrm>
            <a:off x="11730081" y="28122601"/>
            <a:ext cx="3717109" cy="14926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06" name="Equation" r:id="rId12" imgW="1612900" imgH="647700" progId="Equation.3">
                    <p:embed/>
                  </p:oleObj>
                </mc:Choice>
                <mc:Fallback>
                  <p:oleObj name="Equation" r:id="rId12" imgW="1612900" imgH="6477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1730081" y="28122601"/>
                          <a:ext cx="3717109" cy="149269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8" name="TextBox 57"/>
          <p:cNvSpPr txBox="1"/>
          <p:nvPr/>
        </p:nvSpPr>
        <p:spPr>
          <a:xfrm>
            <a:off x="608542" y="18299017"/>
            <a:ext cx="15742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neriX Detector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4566" y="19411838"/>
            <a:ext cx="10659151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</a:rPr>
              <a:t>Dual-</a:t>
            </a:r>
            <a:r>
              <a:rPr lang="en-US" sz="2800" dirty="0" smtClean="0">
                <a:latin typeface="Lucida Fax"/>
                <a:cs typeface="Lucida Fax"/>
              </a:rPr>
              <a:t>phase Time </a:t>
            </a:r>
            <a:r>
              <a:rPr lang="en-US" sz="2800" dirty="0" smtClean="0">
                <a:latin typeface="Lucida Fax"/>
                <a:cs typeface="Lucida Fax"/>
              </a:rPr>
              <a:t>Projection Chamber for measuring </a:t>
            </a:r>
            <a:r>
              <a:rPr lang="en-US" sz="2800" b="1" dirty="0" smtClean="0">
                <a:latin typeface="Lucida Fax"/>
                <a:cs typeface="Lucida Fax"/>
              </a:rPr>
              <a:t>n</a:t>
            </a:r>
            <a:r>
              <a:rPr lang="en-US" sz="2800" dirty="0" smtClean="0">
                <a:latin typeface="Lucida Fax"/>
                <a:cs typeface="Lucida Fax"/>
              </a:rPr>
              <a:t>uclear and </a:t>
            </a:r>
            <a:r>
              <a:rPr lang="en-US" sz="2800" b="1" dirty="0" smtClean="0">
                <a:latin typeface="Lucida Fax"/>
                <a:cs typeface="Lucida Fax"/>
              </a:rPr>
              <a:t>e</a:t>
            </a:r>
            <a:r>
              <a:rPr lang="en-US" sz="2800" dirty="0" smtClean="0">
                <a:latin typeface="Lucida Fax"/>
                <a:cs typeface="Lucida Fax"/>
              </a:rPr>
              <a:t>lectronic </a:t>
            </a:r>
            <a:r>
              <a:rPr lang="en-US" sz="2800" b="1" dirty="0" smtClean="0">
                <a:latin typeface="Lucida Fax"/>
                <a:cs typeface="Lucida Fax"/>
              </a:rPr>
              <a:t>r</a:t>
            </a:r>
            <a:r>
              <a:rPr lang="en-US" sz="2800" dirty="0" smtClean="0">
                <a:latin typeface="Lucida Fax"/>
                <a:cs typeface="Lucida Fax"/>
              </a:rPr>
              <a:t>ecoils </a:t>
            </a:r>
            <a:r>
              <a:rPr lang="en-US" sz="2800" b="1" dirty="0" smtClean="0">
                <a:latin typeface="Lucida Fax"/>
                <a:cs typeface="Lucida Fax"/>
              </a:rPr>
              <a:t>i</a:t>
            </a:r>
            <a:r>
              <a:rPr lang="en-US" sz="2800" dirty="0" smtClean="0">
                <a:latin typeface="Lucida Fax"/>
                <a:cs typeface="Lucida Fax"/>
              </a:rPr>
              <a:t>n </a:t>
            </a:r>
            <a:r>
              <a:rPr lang="en-US" sz="2800" b="1" dirty="0" smtClean="0">
                <a:latin typeface="Lucida Fax"/>
                <a:cs typeface="Lucida Fax"/>
              </a:rPr>
              <a:t>X</a:t>
            </a:r>
            <a:r>
              <a:rPr lang="en-US" sz="2800" dirty="0" smtClean="0">
                <a:latin typeface="Lucida Fax"/>
                <a:cs typeface="Lucida Fax"/>
              </a:rPr>
              <a:t>enon</a:t>
            </a:r>
            <a:endParaRPr lang="en-US" sz="2800" dirty="0" smtClean="0">
              <a:latin typeface="Lucida Fax"/>
              <a:cs typeface="Lucida Fax"/>
              <a:sym typeface="Wingdings"/>
            </a:endParaRP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Small size and minimal materials surrounding </a:t>
            </a:r>
            <a:r>
              <a:rPr lang="en-US" sz="2800" dirty="0" err="1" smtClean="0">
                <a:latin typeface="Lucida Fax"/>
                <a:cs typeface="Lucida Fax"/>
                <a:sym typeface="Wingdings"/>
              </a:rPr>
              <a:t>fiducial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volume make this detector well suited for measurements of light and charge yield</a:t>
            </a:r>
          </a:p>
          <a:p>
            <a:pPr marL="1360488" lvl="1" indent="-4079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Can measure light and charge yield as a function of energy and drift field</a:t>
            </a:r>
          </a:p>
          <a:p>
            <a:pPr marL="293688" indent="-293688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</a:rPr>
              <a:t>Goal of neriX is to improve our understanding of low energy interactions in LXe</a:t>
            </a:r>
            <a:endParaRPr lang="en-US" sz="2800" dirty="0">
              <a:latin typeface="Lucida Fax"/>
              <a:cs typeface="Lucida Fax"/>
              <a:sym typeface="Wingdings"/>
            </a:endParaRPr>
          </a:p>
          <a:p>
            <a:endParaRPr lang="en-US" sz="3600" dirty="0" smtClean="0">
              <a:latin typeface="Lucida Fax"/>
              <a:cs typeface="Lucida Fax"/>
              <a:sym typeface="Wingdings"/>
            </a:endParaRPr>
          </a:p>
          <a:p>
            <a:pPr marL="2659441" lvl="1" indent="-571500">
              <a:buFont typeface="Arial"/>
              <a:buChar char="•"/>
            </a:pPr>
            <a:endParaRPr lang="en-US" sz="3600" dirty="0" smtClean="0">
              <a:latin typeface="Lucida Fax"/>
              <a:cs typeface="Lucida Fax"/>
              <a:sym typeface="Wingdings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4"/>
          <a:srcRect l="42577" t="31218" r="19919" b="3220"/>
          <a:stretch/>
        </p:blipFill>
        <p:spPr>
          <a:xfrm>
            <a:off x="8245504" y="24956047"/>
            <a:ext cx="2519746" cy="5258231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0437" y="24083335"/>
            <a:ext cx="7979830" cy="7015236"/>
          </a:xfrm>
          <a:prstGeom prst="rect">
            <a:avLst/>
          </a:prstGeom>
        </p:spPr>
      </p:pic>
      <p:cxnSp>
        <p:nvCxnSpPr>
          <p:cNvPr id="63" name="Straight Connector 62"/>
          <p:cNvCxnSpPr/>
          <p:nvPr/>
        </p:nvCxnSpPr>
        <p:spPr>
          <a:xfrm>
            <a:off x="830919" y="32273402"/>
            <a:ext cx="28613375" cy="0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cct_yield_example_s1.eps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770" y="33498389"/>
            <a:ext cx="7918476" cy="7736924"/>
          </a:xfrm>
          <a:prstGeom prst="rect">
            <a:avLst/>
          </a:prstGeom>
        </p:spPr>
      </p:pic>
      <p:pic>
        <p:nvPicPr>
          <p:cNvPr id="72" name="Picture 71" descr="pos_rec_sample_coin.png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" t="7370"/>
          <a:stretch/>
        </p:blipFill>
        <p:spPr>
          <a:xfrm>
            <a:off x="11206178" y="20119087"/>
            <a:ext cx="5296959" cy="3379049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3192364" y="32933480"/>
            <a:ext cx="6296110" cy="830997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Lucida Fax"/>
                <a:cs typeface="Lucida Fax"/>
              </a:rPr>
              <a:t>Energy Deposited in </a:t>
            </a:r>
            <a:r>
              <a:rPr lang="en-US" sz="2400" dirty="0" smtClean="0">
                <a:latin typeface="Lucida Fax"/>
                <a:cs typeface="Lucida Fax"/>
              </a:rPr>
              <a:t>LXe vs. Prompt Scintillation Light (S1) - 490 V/cm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2086881" y="35423602"/>
            <a:ext cx="5296219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Light Yield vs. Recoil Energy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2183017" y="35372062"/>
            <a:ext cx="5307055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Charge Yield vs. Recoil Energy</a:t>
            </a:r>
            <a:endParaRPr lang="en-US" sz="2400" dirty="0">
              <a:latin typeface="Lucida Fax"/>
              <a:cs typeface="Lucida Fax"/>
            </a:endParaRPr>
          </a:p>
        </p:txBody>
      </p:sp>
      <p:pic>
        <p:nvPicPr>
          <p:cNvPr id="77" name="Picture 7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240" y="41328607"/>
            <a:ext cx="5491333" cy="123555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78" name="Picture 77"/>
          <p:cNvPicPr>
            <a:picLocks noChangeAspect="1"/>
          </p:cNvPicPr>
          <p:nvPr/>
        </p:nvPicPr>
        <p:blipFill rotWithShape="1">
          <a:blip r:embed="rId19"/>
          <a:srcRect r="52369"/>
          <a:stretch/>
        </p:blipFill>
        <p:spPr>
          <a:xfrm>
            <a:off x="5878197" y="41235313"/>
            <a:ext cx="1345241" cy="1328844"/>
          </a:xfrm>
          <a:prstGeom prst="rect">
            <a:avLst/>
          </a:prstGeom>
        </p:spPr>
      </p:pic>
      <p:pic>
        <p:nvPicPr>
          <p:cNvPr id="80" name="Picture 79" descr="sample_s2_gain.png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" b="2973"/>
          <a:stretch/>
        </p:blipFill>
        <p:spPr>
          <a:xfrm>
            <a:off x="11166710" y="28230434"/>
            <a:ext cx="5582882" cy="3946099"/>
          </a:xfrm>
          <a:prstGeom prst="rect">
            <a:avLst/>
          </a:prstGeom>
        </p:spPr>
      </p:pic>
      <p:sp>
        <p:nvSpPr>
          <p:cNvPr id="81" name="TextBox 80"/>
          <p:cNvSpPr txBox="1"/>
          <p:nvPr/>
        </p:nvSpPr>
        <p:spPr>
          <a:xfrm>
            <a:off x="11712582" y="19551552"/>
            <a:ext cx="4507903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Position Reconstruction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712581" y="23666776"/>
            <a:ext cx="4507904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Single Photoelectron Gain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11712582" y="27771215"/>
            <a:ext cx="4507903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Single Electron Gain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8809871" y="18364818"/>
            <a:ext cx="8914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Compton Coincidence Technique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pic>
        <p:nvPicPr>
          <p:cNvPr id="86" name="Picture 85" descr="sample_cs_spec_s2_s1.png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67"/>
          <a:stretch/>
        </p:blipFill>
        <p:spPr>
          <a:xfrm>
            <a:off x="17393936" y="22242546"/>
            <a:ext cx="6865585" cy="5037261"/>
          </a:xfrm>
          <a:prstGeom prst="rect">
            <a:avLst/>
          </a:prstGeom>
        </p:spPr>
      </p:pic>
      <p:sp>
        <p:nvSpPr>
          <p:cNvPr id="87" name="TextBox 86"/>
          <p:cNvSpPr txBox="1"/>
          <p:nvPr/>
        </p:nvSpPr>
        <p:spPr>
          <a:xfrm>
            <a:off x="18210448" y="21799337"/>
            <a:ext cx="5652463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Cs-137 Spectra in </a:t>
            </a:r>
            <a:r>
              <a:rPr lang="en-US" sz="2400" dirty="0" smtClean="0">
                <a:latin typeface="Lucida Fax"/>
                <a:cs typeface="Lucida Fax"/>
              </a:rPr>
              <a:t>neriX</a:t>
            </a:r>
            <a:r>
              <a:rPr lang="en-US" sz="2400" dirty="0" smtClean="0">
                <a:latin typeface="Lucida Fax"/>
                <a:cs typeface="Lucida Fax"/>
              </a:rPr>
              <a:t> </a:t>
            </a:r>
            <a:r>
              <a:rPr lang="en-US" sz="2400" dirty="0" smtClean="0">
                <a:latin typeface="Lucida Fax"/>
                <a:cs typeface="Lucida Fax"/>
              </a:rPr>
              <a:t>and </a:t>
            </a:r>
            <a:r>
              <a:rPr lang="en-US" sz="2400" dirty="0" err="1" smtClean="0">
                <a:latin typeface="Lucida Fax"/>
                <a:cs typeface="Lucida Fax"/>
              </a:rPr>
              <a:t>HPGe</a:t>
            </a:r>
            <a:endParaRPr lang="en-US" sz="2400" dirty="0">
              <a:latin typeface="Lucida Fax"/>
              <a:cs typeface="Lucida Fax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7436227" y="20358696"/>
            <a:ext cx="120503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Photons Compton scatter in LXe then deposit remaining energy in </a:t>
            </a:r>
            <a:r>
              <a:rPr lang="en-US" sz="2800" dirty="0" err="1" smtClean="0">
                <a:latin typeface="Lucida Fax"/>
                <a:cs typeface="Lucida Fax"/>
                <a:sym typeface="Wingdings"/>
              </a:rPr>
              <a:t>HPGe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detector</a:t>
            </a:r>
          </a:p>
        </p:txBody>
      </p:sp>
      <p:cxnSp>
        <p:nvCxnSpPr>
          <p:cNvPr id="89" name="Straight Arrow Connector 88"/>
          <p:cNvCxnSpPr/>
          <p:nvPr/>
        </p:nvCxnSpPr>
        <p:spPr>
          <a:xfrm>
            <a:off x="22351498" y="28520723"/>
            <a:ext cx="4638769" cy="2048807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>
            <a:off x="23004627" y="24560550"/>
            <a:ext cx="3458087" cy="5248322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10996160" y="32447661"/>
            <a:ext cx="18041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Preliminary </a:t>
            </a:r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Electronic </a:t>
            </a:r>
            <a:r>
              <a:rPr lang="en-US" sz="6000" dirty="0" smtClean="0">
                <a:solidFill>
                  <a:schemeClr val="tx2"/>
                </a:solidFill>
                <a:latin typeface="Lucida Fax"/>
                <a:cs typeface="Lucida Fax"/>
              </a:rPr>
              <a:t>Recoil Results</a:t>
            </a:r>
            <a:endParaRPr lang="en-US" sz="6000" dirty="0">
              <a:solidFill>
                <a:schemeClr val="tx2"/>
              </a:solidFill>
              <a:latin typeface="Lucida Fax"/>
              <a:cs typeface="Lucida Fax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0252432" y="33752369"/>
            <a:ext cx="9052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By taking slices of 1-2 keV in the recoil energy vs. S1 and S2 spectra we can determine the light and the charge yield respectively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20271049" y="33752369"/>
            <a:ext cx="95896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Expected anti-correlation present</a:t>
            </a:r>
          </a:p>
          <a:p>
            <a:pPr marL="304800" indent="-304800">
              <a:buFont typeface="Arial"/>
              <a:buChar char="•"/>
            </a:pPr>
            <a:r>
              <a:rPr lang="en-US" sz="2800" dirty="0" smtClean="0">
                <a:latin typeface="Lucida Fax"/>
                <a:cs typeface="Lucida Fax"/>
                <a:sym typeface="Wingdings"/>
              </a:rPr>
              <a:t>Results shown are preliminary – light and charge yields were both measured down to </a:t>
            </a:r>
            <a:r>
              <a:rPr lang="en-US" sz="2800" dirty="0">
                <a:latin typeface="Lucida Fax"/>
                <a:cs typeface="Lucida Fax"/>
                <a:sym typeface="Wingdings"/>
              </a:rPr>
              <a:t>1</a:t>
            </a:r>
            <a:r>
              <a:rPr lang="en-US" sz="2800" dirty="0" smtClean="0">
                <a:latin typeface="Lucida Fax"/>
                <a:cs typeface="Lucida Fax"/>
                <a:sym typeface="Wingdings"/>
              </a:rPr>
              <a:t> keV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1599905" y="9931576"/>
            <a:ext cx="6191665" cy="461665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Lucida Fax"/>
                <a:cs typeface="Lucida Fax"/>
              </a:rPr>
              <a:t>Light and Charge Yield vs. Drift </a:t>
            </a:r>
            <a:r>
              <a:rPr lang="en-US" sz="2400" dirty="0" smtClean="0">
                <a:latin typeface="Lucida Fax"/>
                <a:cs typeface="Lucida Fax"/>
              </a:rPr>
              <a:t>Field</a:t>
            </a:r>
            <a:endParaRPr lang="en-US" sz="2400" dirty="0">
              <a:latin typeface="Lucida Fax"/>
              <a:cs typeface="Lucida Fax"/>
            </a:endParaRP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181887"/>
              </p:ext>
            </p:extLst>
          </p:nvPr>
        </p:nvGraphicFramePr>
        <p:xfrm>
          <a:off x="15487843" y="19005008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7" name="Equation" r:id="rId22" imgW="114300" imgH="165100" progId="Equation.3">
                  <p:embed/>
                </p:oleObj>
              </mc:Choice>
              <mc:Fallback>
                <p:oleObj name="Equation" r:id="rId22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15487843" y="19005008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9" name="Straight Arrow Connector 68"/>
          <p:cNvCxnSpPr/>
          <p:nvPr/>
        </p:nvCxnSpPr>
        <p:spPr>
          <a:xfrm flipV="1">
            <a:off x="1123949" y="35833727"/>
            <a:ext cx="1564077" cy="1086703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0313573"/>
              </p:ext>
            </p:extLst>
          </p:nvPr>
        </p:nvGraphicFramePr>
        <p:xfrm>
          <a:off x="854588" y="37052073"/>
          <a:ext cx="2747625" cy="425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8" name="Equation" r:id="rId24" imgW="1638300" imgH="254000" progId="Equation.3">
                  <p:embed/>
                </p:oleObj>
              </mc:Choice>
              <mc:Fallback>
                <p:oleObj name="Equation" r:id="rId24" imgW="16383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54588" y="37052073"/>
                        <a:ext cx="2747625" cy="425988"/>
                      </a:xfrm>
                      <a:prstGeom prst="rect">
                        <a:avLst/>
                      </a:prstGeom>
                      <a:ln>
                        <a:solidFill>
                          <a:srgbClr val="4F81BD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" name="Picture 6" descr="D:\Users\Marc\Pictures\Imported on 12-2-2014\Saved pictures\nerix_light_yield_run_10_linear.jpg"/>
          <p:cNvPicPr>
            <a:picLocks noChangeAspect="1" noChangeArrowheads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9284" r="5259"/>
          <a:stretch/>
        </p:blipFill>
        <p:spPr bwMode="auto">
          <a:xfrm>
            <a:off x="10167632" y="36022469"/>
            <a:ext cx="8617214" cy="6571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3" descr="D:\Users\Marc\Pictures\Imported on 12-2-2014\Saved pictures\nerix_charge_yield_run_10_linear.jpg"/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1" t="9070" r="8380"/>
          <a:stretch/>
        </p:blipFill>
        <p:spPr bwMode="auto">
          <a:xfrm>
            <a:off x="20463512" y="36022469"/>
            <a:ext cx="8186728" cy="6569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32"/>
          <p:cNvGrpSpPr/>
          <p:nvPr/>
        </p:nvGrpSpPr>
        <p:grpSpPr>
          <a:xfrm>
            <a:off x="20781032" y="10546801"/>
            <a:ext cx="7300674" cy="5433808"/>
            <a:chOff x="20804123" y="10655665"/>
            <a:chExt cx="7300674" cy="5433808"/>
          </a:xfrm>
        </p:grpSpPr>
        <p:pic>
          <p:nvPicPr>
            <p:cNvPr id="54" name="Picture 53"/>
            <p:cNvPicPr>
              <a:picLocks noChangeAspect="1"/>
            </p:cNvPicPr>
            <p:nvPr/>
          </p:nvPicPr>
          <p:blipFill rotWithShape="1">
            <a:blip r:embed="rId28"/>
            <a:srcRect t="4096" b="2740"/>
            <a:stretch/>
          </p:blipFill>
          <p:spPr>
            <a:xfrm>
              <a:off x="20804123" y="10655665"/>
              <a:ext cx="7300674" cy="5433808"/>
            </a:xfrm>
            <a:prstGeom prst="rect">
              <a:avLst/>
            </a:prstGeom>
          </p:spPr>
        </p:pic>
        <p:sp>
          <p:nvSpPr>
            <p:cNvPr id="76" name="TextBox 75"/>
            <p:cNvSpPr txBox="1"/>
            <p:nvPr/>
          </p:nvSpPr>
          <p:spPr>
            <a:xfrm>
              <a:off x="24614572" y="12811688"/>
              <a:ext cx="3145881" cy="369332"/>
            </a:xfrm>
            <a:prstGeom prst="rect">
              <a:avLst/>
            </a:prstGeom>
            <a:noFill/>
            <a:ln>
              <a:solidFill>
                <a:srgbClr val="4F81BD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>
                  <a:latin typeface="Lucida Fax"/>
                  <a:cs typeface="Lucida Fax"/>
                </a:rPr>
                <a:t>Aprile</a:t>
              </a:r>
              <a:r>
                <a:rPr lang="en-US" sz="1800" dirty="0" smtClean="0">
                  <a:latin typeface="Lucida Fax"/>
                  <a:cs typeface="Lucida Fax"/>
                </a:rPr>
                <a:t> </a:t>
              </a:r>
              <a:r>
                <a:rPr lang="en-US" sz="1800" i="1" dirty="0" smtClean="0">
                  <a:latin typeface="Lucida Fax"/>
                  <a:cs typeface="Lucida Fax"/>
                </a:rPr>
                <a:t>et al.</a:t>
              </a:r>
              <a:r>
                <a:rPr lang="en-US" sz="1800" dirty="0" smtClean="0">
                  <a:latin typeface="Lucida Fax"/>
                  <a:cs typeface="Lucida Fax"/>
                </a:rPr>
                <a:t>, 2007 </a:t>
              </a:r>
              <a:r>
                <a:rPr lang="en-US" sz="1800" dirty="0" smtClean="0">
                  <a:latin typeface="Lucida Fax"/>
                  <a:cs typeface="Lucida Fax"/>
                </a:rPr>
                <a:t>(PRL B)</a:t>
              </a:r>
              <a:endParaRPr lang="en-US" sz="1800" dirty="0">
                <a:latin typeface="Lucida Fax"/>
                <a:cs typeface="Lucida Fax"/>
              </a:endParaRPr>
            </a:p>
          </p:txBody>
        </p:sp>
      </p:grpSp>
      <p:pic>
        <p:nvPicPr>
          <p:cNvPr id="34" name="Picture 33" descr="bottom_pmt_nerix.pdf"/>
          <p:cNvPicPr>
            <a:picLocks noChangeAspect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6" t="12442" b="12493"/>
          <a:stretch/>
        </p:blipFill>
        <p:spPr>
          <a:xfrm rot="5400000">
            <a:off x="8616523" y="30342702"/>
            <a:ext cx="1831949" cy="1802597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631199" y="23059496"/>
            <a:ext cx="1802597" cy="1815247"/>
          </a:xfrm>
          <a:prstGeom prst="rect">
            <a:avLst/>
          </a:prstGeom>
          <a:solidFill>
            <a:schemeClr val="accent1"/>
          </a:solidFill>
        </p:spPr>
      </p:pic>
      <p:cxnSp>
        <p:nvCxnSpPr>
          <p:cNvPr id="92" name="Straight Arrow Connector 91"/>
          <p:cNvCxnSpPr/>
          <p:nvPr/>
        </p:nvCxnSpPr>
        <p:spPr>
          <a:xfrm flipH="1">
            <a:off x="3602214" y="23850339"/>
            <a:ext cx="5259895" cy="1024404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 flipV="1">
            <a:off x="3602213" y="30283549"/>
            <a:ext cx="5259896" cy="1220669"/>
          </a:xfrm>
          <a:prstGeom prst="straightConnector1">
            <a:avLst/>
          </a:prstGeom>
          <a:ln w="76200" cmpd="sng"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39378347" y="18575446"/>
            <a:ext cx="0" cy="12500316"/>
          </a:xfrm>
          <a:prstGeom prst="line">
            <a:avLst/>
          </a:prstGeom>
          <a:ln w="76200" cmpd="sng"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1384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1730</TotalTime>
  <Words>350</Words>
  <Application>Microsoft Macintosh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3" baseType="lpstr">
      <vt:lpstr>Office Theme</vt:lpstr>
      <vt:lpstr>Equation</vt:lpstr>
      <vt:lpstr>Measurement of the Light and Charge Yield of Low Energy Electronic and Nuclear Recoils in Liquid Xenon for Different Electric Fields</vt:lpstr>
    </vt:vector>
  </TitlesOfParts>
  <Company>University of Maryland Physics Department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 of the Charge and Light Yield of Low Energy Electronic and Nuclear Recoils in Liquid Xenon at Different Electric Fields</dc:title>
  <dc:creator>Matthew Anthony</dc:creator>
  <cp:lastModifiedBy>Matthew Anthony</cp:lastModifiedBy>
  <cp:revision>98</cp:revision>
  <dcterms:created xsi:type="dcterms:W3CDTF">2015-06-05T14:40:20Z</dcterms:created>
  <dcterms:modified xsi:type="dcterms:W3CDTF">2015-06-10T17:06:51Z</dcterms:modified>
</cp:coreProperties>
</file>